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3" r:id="rId4"/>
  </p:sldMasterIdLst>
  <p:notesMasterIdLst>
    <p:notesMasterId r:id="rId23"/>
  </p:notesMasterIdLst>
  <p:sldIdLst>
    <p:sldId id="256" r:id="rId5"/>
    <p:sldId id="273" r:id="rId6"/>
    <p:sldId id="274" r:id="rId7"/>
    <p:sldId id="275" r:id="rId8"/>
    <p:sldId id="277" r:id="rId9"/>
    <p:sldId id="276" r:id="rId10"/>
    <p:sldId id="278" r:id="rId11"/>
    <p:sldId id="279" r:id="rId12"/>
    <p:sldId id="280" r:id="rId13"/>
    <p:sldId id="259" r:id="rId14"/>
    <p:sldId id="281" r:id="rId15"/>
    <p:sldId id="282" r:id="rId16"/>
    <p:sldId id="284" r:id="rId17"/>
    <p:sldId id="283" r:id="rId18"/>
    <p:sldId id="285" r:id="rId19"/>
    <p:sldId id="286" r:id="rId20"/>
    <p:sldId id="258" r:id="rId21"/>
    <p:sldId id="260" r:id="rId22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C4"/>
    <a:srgbClr val="FF0066"/>
    <a:srgbClr val="777777"/>
    <a:srgbClr val="FF9B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Objects="1" showGuides="1">
      <p:cViewPr varScale="1">
        <p:scale>
          <a:sx n="108" d="100"/>
          <a:sy n="108" d="100"/>
        </p:scale>
        <p:origin x="-1704" y="-78"/>
      </p:cViewPr>
      <p:guideLst>
        <p:guide orient="horz" pos="213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290" name="Rectangle 2"/>
          <p:cNvSpPr/>
          <p:nvPr>
            <p:ph type="sldImg" idx="2"/>
          </p:nvPr>
        </p:nvSpPr>
        <p:spPr>
          <a:xfrm>
            <a:off x="1050925" y="754063"/>
            <a:ext cx="4572000" cy="3294062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4099" name="Rectangle 3"/>
          <p:cNvSpPr>
            <a:spLocks noChangeArrowheads="1"/>
          </p:cNvSpPr>
          <p:nvPr>
            <p:ph type="body" sz="quarter" idx="3"/>
          </p:nvPr>
        </p:nvSpPr>
        <p:spPr bwMode="auto">
          <a:xfrm>
            <a:off x="538163" y="4387850"/>
            <a:ext cx="5780088" cy="39528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0" name="Rectangle 4"/>
          <p:cNvSpPr>
            <a:spLocks noChangeArrowheads="1"/>
          </p:cNvSpPr>
          <p:nvPr>
            <p:ph type="hdr" sz="quarter"/>
          </p:nvPr>
        </p:nvSpPr>
        <p:spPr bwMode="auto">
          <a:xfrm>
            <a:off x="0" y="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Rectangle 5"/>
          <p:cNvSpPr>
            <a:spLocks noChangeArrowheads="1"/>
          </p:cNvSpPr>
          <p:nvPr>
            <p:ph type="dt" idx="1"/>
          </p:nvPr>
        </p:nvSpPr>
        <p:spPr bwMode="auto">
          <a:xfrm>
            <a:off x="3884613" y="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2" name="Rectangle 6"/>
          <p:cNvSpPr>
            <a:spLocks noChangeArrowheads="1"/>
          </p:cNvSpPr>
          <p:nvPr>
            <p:ph type="ftr" sz="quarter" idx="4"/>
          </p:nvPr>
        </p:nvSpPr>
        <p:spPr bwMode="auto">
          <a:xfrm>
            <a:off x="0" y="868680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3" name="Rectangle 7"/>
          <p:cNvSpPr>
            <a:spLocks noChangeArrowheads="1"/>
          </p:cNvSpPr>
          <p:nvPr>
            <p:ph type="sldNum" sz="quarter" idx="5"/>
          </p:nvPr>
        </p:nvSpPr>
        <p:spPr bwMode="auto">
          <a:xfrm>
            <a:off x="3884613" y="8686800"/>
            <a:ext cx="2973388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p>
            <a:pPr lvl="0" algn="r" eaLnBrk="1" hangingPunct="1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/>
              <a:t>单击此处编辑母版副标题样式</a:t>
            </a:r>
            <a:endParaRPr 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+mn-lt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+mn-lt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p>
            <a:pPr algn="r"/>
            <a:fld id="{9A0DB2DC-4C9A-4742-B13C-FB6460FD3503}" type="slidenum">
              <a:rPr lang="zh-CN" altLang="zh-CN" sz="1400" dirty="0"/>
            </a:fld>
            <a:endParaRPr lang="zh-CN" altLang="zh-CN" sz="14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/>
              <a:t>单击此处编辑母版副标题样式</a:t>
            </a:r>
            <a:endParaRPr lang="zh-CN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+mn-lt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+mn-lt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p>
            <a:pPr algn="r"/>
            <a:fld id="{9A0DB2DC-4C9A-4742-B13C-FB6460FD3503}" type="slidenum">
              <a:rPr lang="zh-CN" altLang="zh-CN" sz="1400" dirty="0"/>
            </a:fld>
            <a:endParaRPr lang="zh-CN" altLang="zh-CN" sz="1400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8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0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900"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900">
                <a:latin typeface="+mn-ea"/>
                <a:ea typeface="+mn-ea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9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lvl="0" eaLnBrk="1" hangingPunct="1"/>
            <a:fld id="{9A0DB2DC-4C9A-4742-B13C-FB6460FD3503}" type="slidenum">
              <a:rPr lang="zh-CN" altLang="zh-CN" dirty="0">
                <a:latin typeface="Arial" panose="020B0604020202020204" pitchFamily="34" charset="0"/>
              </a:rPr>
            </a:fld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900"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900">
                <a:latin typeface="+mn-ea"/>
                <a:ea typeface="+mn-ea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9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9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eaLnBrk="1" hangingPunct="1"/>
            <a:fld id="{9A0DB2DC-4C9A-4742-B13C-FB6460FD3503}" type="slidenum">
              <a:rPr lang="zh-CN" altLang="zh-CN" dirty="0"/>
            </a:fld>
            <a:endParaRPr lang="zh-CN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9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1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5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" name="Picture 3" descr="H:\FOUNDESIGN\PPT\JPG\封面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23" name="矩形 5"/>
          <p:cNvSpPr/>
          <p:nvPr/>
        </p:nvSpPr>
        <p:spPr>
          <a:xfrm>
            <a:off x="1042988" y="2276475"/>
            <a:ext cx="1600835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State Street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9388" y="2636838"/>
            <a:ext cx="6157913" cy="923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PHOTOGRAPHER</a:t>
            </a:r>
            <a:endParaRPr kumimoji="0" lang="zh-CN" altLang="en-US" sz="5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4848" y="3429000"/>
            <a:ext cx="292608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defTabSz="914400">
              <a:buClrTx/>
              <a:buSzTx/>
              <a:buFontTx/>
              <a:buNone/>
              <a:defRPr/>
            </a:pPr>
            <a:r>
              <a:rPr kumimoji="0" lang="zh-CN" altLang="en-US" sz="2700" kern="1200" cap="none" spc="0" normalizeH="0" baseline="0" noProof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入门单反选购分享</a:t>
            </a:r>
            <a:endParaRPr kumimoji="0" lang="zh-CN" altLang="en-US" sz="2700" kern="1200" cap="none" spc="0" normalizeH="0" baseline="0" noProof="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6" name="TextBox 8"/>
          <p:cNvSpPr txBox="1"/>
          <p:nvPr/>
        </p:nvSpPr>
        <p:spPr>
          <a:xfrm>
            <a:off x="1046163" y="3935730"/>
            <a:ext cx="19481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2018.1.13 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</a:rPr>
              <a:t>竺杭杰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220788" y="3068638"/>
            <a:ext cx="903287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早晨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900113" y="3727450"/>
            <a:ext cx="1568450" cy="2778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湖畔发现搁浅的小船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介绍几种好玩的人像创意（没钱）拍法，有兴趣的可以尝试下</a:t>
            </a:r>
            <a:endParaRPr 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35" y="2882900"/>
            <a:ext cx="3809365" cy="21431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430" y="259080"/>
            <a:ext cx="3809365" cy="21431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420" y="140970"/>
            <a:ext cx="3809365" cy="21431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1900" y="2402205"/>
            <a:ext cx="5523865" cy="3104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1635" y="2485390"/>
            <a:ext cx="3809365" cy="21431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0825" y="3648710"/>
            <a:ext cx="5523865" cy="3104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拍风光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31927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广角镜头</a:t>
            </a:r>
            <a:endParaRPr lang="zh-CN" altLang="en-US" sz="4400"/>
          </a:p>
        </p:txBody>
      </p:sp>
      <p:sp>
        <p:nvSpPr>
          <p:cNvPr id="4" name="文本框 3"/>
          <p:cNvSpPr txBox="1"/>
          <p:nvPr/>
        </p:nvSpPr>
        <p:spPr>
          <a:xfrm>
            <a:off x="3150235" y="1329055"/>
            <a:ext cx="495109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风光拍摄用大广角，小光圈，很容易拍出</a:t>
            </a:r>
            <a:r>
              <a:rPr lang="en-US" altLang="zh-CN"/>
              <a:t>“</a:t>
            </a:r>
            <a:r>
              <a:rPr lang="zh-CN" altLang="en-US"/>
              <a:t>大气</a:t>
            </a:r>
            <a:r>
              <a:rPr lang="en-US" altLang="zh-CN"/>
              <a:t>”</a:t>
            </a:r>
            <a:r>
              <a:rPr lang="zh-CN" altLang="en-US"/>
              <a:t>的片子，但有一点要注意就是由于景深深，切忌造成景太杂的情况。如下图：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景杂，没主题。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640" y="3039110"/>
            <a:ext cx="6005830" cy="34016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拍风光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46837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偏振镜</a:t>
            </a:r>
            <a:r>
              <a:rPr lang="zh-CN" altLang="en-US" sz="2000"/>
              <a:t>（知识点补充）</a:t>
            </a:r>
            <a:endParaRPr lang="zh-CN" altLang="en-US" sz="2000"/>
          </a:p>
        </p:txBody>
      </p:sp>
      <p:sp>
        <p:nvSpPr>
          <p:cNvPr id="2" name="文本框 1"/>
          <p:cNvSpPr txBox="1"/>
          <p:nvPr/>
        </p:nvSpPr>
        <p:spPr>
          <a:xfrm>
            <a:off x="3512820" y="1229995"/>
            <a:ext cx="406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简单说：减少反光，使天更蓝（晴天）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5567" t="3157" r="5542" b="6220"/>
          <a:stretch>
            <a:fillRect/>
          </a:stretch>
        </p:blipFill>
        <p:spPr>
          <a:xfrm>
            <a:off x="2236470" y="1598295"/>
            <a:ext cx="6772910" cy="30810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260" y="2809240"/>
            <a:ext cx="4904740" cy="4418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偏振镜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190" y="0"/>
            <a:ext cx="4933315" cy="32854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425" y="2349500"/>
            <a:ext cx="7800340" cy="4773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74975" y="2127250"/>
            <a:ext cx="58070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</a:t>
            </a:r>
            <a:r>
              <a:rPr lang="zh-CN" altLang="en-US"/>
              <a:t>上面介绍的定焦</a:t>
            </a:r>
            <a:r>
              <a:rPr lang="en-US" altLang="zh-CN"/>
              <a:t>35 1.8g</a:t>
            </a:r>
            <a:r>
              <a:rPr lang="zh-CN" altLang="en-US"/>
              <a:t>拍风光其实效果也很不错，</a:t>
            </a:r>
            <a:r>
              <a:rPr lang="en-US" altLang="zh-CN"/>
              <a:t>18-105</a:t>
            </a:r>
            <a:r>
              <a:rPr lang="zh-CN" altLang="en-US"/>
              <a:t>理论上是啥都能拍。当然一款广角镜头也能拍人像，而且在构图合适的情况下，出片很精彩，很多大片都是用超广角拍摄。</a:t>
            </a:r>
            <a:endParaRPr lang="zh-CN" altLang="en-US"/>
          </a:p>
          <a:p>
            <a:r>
              <a:rPr lang="zh-CN" altLang="en-US"/>
              <a:t>        只是说虚化作为最简单的人像拍摄手法，对构图的要求没那么高。  </a:t>
            </a:r>
            <a:endParaRPr lang="zh-CN" altLang="en-US"/>
          </a:p>
          <a:p>
            <a:r>
              <a:rPr lang="en-US" altLang="zh-CN"/>
              <a:t>         </a:t>
            </a:r>
            <a:r>
              <a:rPr lang="zh-CN" altLang="en-US"/>
              <a:t>注意：广角畸变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66720" y="1075690"/>
            <a:ext cx="58070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</a:t>
            </a:r>
            <a:r>
              <a:rPr lang="zh-CN" altLang="en-US"/>
              <a:t> 鱼眼（超广角镜头）</a:t>
            </a:r>
            <a:endParaRPr lang="zh-CN" altLang="en-US"/>
          </a:p>
          <a:p>
            <a:r>
              <a:rPr lang="zh-CN" altLang="en-US"/>
              <a:t>        广角畸变：拍两张对比照。</a:t>
            </a:r>
            <a:endParaRPr lang="en-US" altLang="zh-CN"/>
          </a:p>
        </p:txBody>
      </p:sp>
      <p:sp>
        <p:nvSpPr>
          <p:cNvPr id="8199" name="矩形 9"/>
          <p:cNvSpPr/>
          <p:nvPr/>
        </p:nvSpPr>
        <p:spPr>
          <a:xfrm>
            <a:off x="856933" y="1463358"/>
            <a:ext cx="16052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鱼眼镜头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" y="0"/>
            <a:ext cx="6571615" cy="436181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6580" y="1985645"/>
            <a:ext cx="4895850" cy="4895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66720" y="1075690"/>
            <a:ext cx="580707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       </a:t>
            </a:r>
            <a:r>
              <a:rPr lang="zh-CN" altLang="en-US" sz="3200"/>
              <a:t> </a:t>
            </a:r>
            <a:r>
              <a:rPr lang="zh-CN" sz="3200"/>
              <a:t>要学好摄影，除了基本的常识，构图，曝光，创意，行动才是最重要的。</a:t>
            </a:r>
            <a:endParaRPr lang="zh-CN" sz="3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3" descr="H:\FOUNDESIGN\PPT\JPG\过渡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7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5688"/>
            <a:ext cx="9144000" cy="238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8" name="矩形 6"/>
          <p:cNvSpPr/>
          <p:nvPr/>
        </p:nvSpPr>
        <p:spPr>
          <a:xfrm>
            <a:off x="668338" y="2565400"/>
            <a:ext cx="950912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8:30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9" name="矩形 7"/>
          <p:cNvSpPr/>
          <p:nvPr/>
        </p:nvSpPr>
        <p:spPr>
          <a:xfrm>
            <a:off x="644525" y="3068638"/>
            <a:ext cx="903288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早晨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0" name="矩形 8"/>
          <p:cNvSpPr/>
          <p:nvPr/>
        </p:nvSpPr>
        <p:spPr>
          <a:xfrm>
            <a:off x="323850" y="3727450"/>
            <a:ext cx="1570038" cy="2778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湖畔发现搁浅的小船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1" name="矩形 9"/>
          <p:cNvSpPr/>
          <p:nvPr/>
        </p:nvSpPr>
        <p:spPr>
          <a:xfrm>
            <a:off x="2987675" y="2546350"/>
            <a:ext cx="950913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9:30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2" name="矩形 10"/>
          <p:cNvSpPr/>
          <p:nvPr/>
        </p:nvSpPr>
        <p:spPr>
          <a:xfrm>
            <a:off x="2987675" y="3049588"/>
            <a:ext cx="903288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上午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3" name="矩形 11"/>
          <p:cNvSpPr/>
          <p:nvPr/>
        </p:nvSpPr>
        <p:spPr>
          <a:xfrm>
            <a:off x="2641600" y="3716338"/>
            <a:ext cx="1570038" cy="2778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湖畔发现搁浅的小船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4" name="矩形 12"/>
          <p:cNvSpPr/>
          <p:nvPr/>
        </p:nvSpPr>
        <p:spPr>
          <a:xfrm>
            <a:off x="5219700" y="3068638"/>
            <a:ext cx="903288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下午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5" name="矩形 13"/>
          <p:cNvSpPr/>
          <p:nvPr/>
        </p:nvSpPr>
        <p:spPr>
          <a:xfrm>
            <a:off x="5076825" y="2565400"/>
            <a:ext cx="1171575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13:30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6" name="矩形 14"/>
          <p:cNvSpPr/>
          <p:nvPr/>
        </p:nvSpPr>
        <p:spPr>
          <a:xfrm>
            <a:off x="4932363" y="3716338"/>
            <a:ext cx="1570037" cy="2778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湖畔发现搁浅的小船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7" name="矩形 15"/>
          <p:cNvSpPr/>
          <p:nvPr/>
        </p:nvSpPr>
        <p:spPr>
          <a:xfrm>
            <a:off x="7451725" y="2565400"/>
            <a:ext cx="1173163" cy="5222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20:00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8" name="矩形 16"/>
          <p:cNvSpPr/>
          <p:nvPr/>
        </p:nvSpPr>
        <p:spPr>
          <a:xfrm>
            <a:off x="7524750" y="3068638"/>
            <a:ext cx="901700" cy="5238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晚上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59" name="矩形 17"/>
          <p:cNvSpPr/>
          <p:nvPr/>
        </p:nvSpPr>
        <p:spPr>
          <a:xfrm>
            <a:off x="7235825" y="3716338"/>
            <a:ext cx="1570038" cy="2778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湖畔发现搁浅的小船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60" name="矩形 18"/>
          <p:cNvSpPr/>
          <p:nvPr/>
        </p:nvSpPr>
        <p:spPr>
          <a:xfrm>
            <a:off x="7092950" y="188913"/>
            <a:ext cx="1951038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61" name="矩形 19"/>
          <p:cNvSpPr/>
          <p:nvPr/>
        </p:nvSpPr>
        <p:spPr>
          <a:xfrm>
            <a:off x="7092950" y="395288"/>
            <a:ext cx="1524000" cy="3835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sz="1900" b="1" dirty="0">
                <a:solidFill>
                  <a:schemeClr val="bg1"/>
                </a:solidFill>
                <a:latin typeface="Arial" panose="020B0604020202020204" pitchFamily="34" charset="0"/>
              </a:rPr>
              <a:t>State Street</a:t>
            </a:r>
            <a:endParaRPr lang="zh-CN" altLang="en-US" sz="19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2" descr="H:\FOUNDESIGN\PPT\JPG\THANKS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矩形 5"/>
          <p:cNvSpPr/>
          <p:nvPr/>
        </p:nvSpPr>
        <p:spPr>
          <a:xfrm>
            <a:off x="2202815" y="2781300"/>
            <a:ext cx="5116195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THANKS</a:t>
            </a:r>
            <a:endParaRPr kumimoji="0" lang="en-US" altLang="zh-CN" sz="7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带着相机，到处跑跑</a:t>
            </a:r>
            <a:endParaRPr kumimoji="0" lang="zh-CN" altLang="en-US" sz="40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157923" y="1463358"/>
            <a:ext cx="8940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期望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46755" y="694055"/>
            <a:ext cx="49333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了解自己的需求：</a:t>
            </a:r>
            <a:endParaRPr lang="zh-CN" altLang="en-US" sz="3600"/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404870" y="2124075"/>
            <a:ext cx="38404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你想拍什么，这个很重要。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总不能是为了收藏吧。壕？</a:t>
            </a:r>
            <a:endParaRPr lang="zh-CN" altLang="en-US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157923" y="1463358"/>
            <a:ext cx="8940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46755" y="678815"/>
            <a:ext cx="49333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拍什么？</a:t>
            </a:r>
            <a:endParaRPr lang="zh-CN" altLang="en-US" sz="3600"/>
          </a:p>
          <a:p>
            <a:r>
              <a:rPr lang="zh-CN" altLang="en-US"/>
              <a:t>简单分这么几类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52800" y="1985645"/>
            <a:ext cx="5034280" cy="860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拍人像</a:t>
            </a:r>
            <a:endParaRPr lang="zh-CN" altLang="en-US" sz="3200"/>
          </a:p>
          <a:p>
            <a:r>
              <a:rPr lang="zh-CN" altLang="en-US" sz="1800"/>
              <a:t>（室内，室外，私房，</a:t>
            </a:r>
            <a:r>
              <a:rPr lang="en-US" altLang="zh-CN" sz="1800"/>
              <a:t>cosplay</a:t>
            </a:r>
            <a:r>
              <a:rPr lang="zh-CN" altLang="en-US" sz="1800"/>
              <a:t>，汉服，古装</a:t>
            </a:r>
            <a:r>
              <a:rPr lang="en-US" altLang="zh-CN" sz="1800"/>
              <a:t>...</a:t>
            </a:r>
            <a:r>
              <a:rPr lang="zh-CN" altLang="en-US" sz="1800"/>
              <a:t>）</a:t>
            </a:r>
            <a:endParaRPr lang="zh-CN" altLang="en-US" sz="1800"/>
          </a:p>
        </p:txBody>
      </p:sp>
      <p:sp>
        <p:nvSpPr>
          <p:cNvPr id="4" name="文本框 3"/>
          <p:cNvSpPr txBox="1"/>
          <p:nvPr/>
        </p:nvSpPr>
        <p:spPr>
          <a:xfrm>
            <a:off x="3352800" y="3130550"/>
            <a:ext cx="29260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拍风光</a:t>
            </a:r>
            <a:endParaRPr lang="zh-CN" altLang="en-US" sz="3200"/>
          </a:p>
          <a:p>
            <a:r>
              <a:rPr lang="zh-CN" altLang="en-US" sz="2400"/>
              <a:t>（天，地，山，水）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3352800" y="4358005"/>
            <a:ext cx="579056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ym typeface="+mn-ea"/>
              </a:rPr>
              <a:t>拍女朋友（难度很大，客观因素比重大）</a:t>
            </a:r>
            <a:endParaRPr lang="zh-CN" altLang="en-US" sz="2400"/>
          </a:p>
          <a:p>
            <a:pPr algn="l"/>
            <a:r>
              <a:rPr lang="en-US" altLang="zh-CN" sz="2400">
                <a:sym typeface="+mn-ea"/>
              </a:rPr>
              <a:t> </a:t>
            </a:r>
            <a:r>
              <a:rPr lang="zh-CN" altLang="en-US" sz="2400">
                <a:sym typeface="+mn-ea"/>
              </a:rPr>
              <a:t>   </a:t>
            </a:r>
            <a:r>
              <a:rPr lang="zh-CN" altLang="en-US" sz="1800">
                <a:sym typeface="+mn-ea"/>
              </a:rPr>
              <a:t>拍女朋友，个人建议除了摄影基本功，</a:t>
            </a:r>
            <a:r>
              <a:rPr lang="en-US" altLang="zh-CN" sz="1800">
                <a:sym typeface="+mn-ea"/>
              </a:rPr>
              <a:t>PS</a:t>
            </a:r>
            <a:r>
              <a:rPr lang="zh-CN" altLang="en-US" sz="1800">
                <a:sym typeface="+mn-ea"/>
              </a:rPr>
              <a:t>的学习不能落下。</a:t>
            </a:r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700" y="5464810"/>
            <a:ext cx="1219200" cy="1181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1" name="矩形 11"/>
          <p:cNvSpPr/>
          <p:nvPr/>
        </p:nvSpPr>
        <p:spPr>
          <a:xfrm>
            <a:off x="3924300" y="2349500"/>
            <a:ext cx="4176713" cy="3067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01695" y="3297555"/>
            <a:ext cx="3080385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lvl="1"/>
            <a:r>
              <a:rPr lang="en-US" altLang="zh-CN" sz="4400">
                <a:sym typeface="+mn-ea"/>
              </a:rPr>
              <a:t>        </a:t>
            </a:r>
            <a:r>
              <a:rPr lang="zh-CN" altLang="en-US" sz="4400">
                <a:sym typeface="+mn-ea"/>
              </a:rPr>
              <a:t>↓</a:t>
            </a:r>
            <a:endParaRPr lang="zh-CN" altLang="en-US" sz="4400">
              <a:sym typeface="+mn-ea"/>
            </a:endParaRPr>
          </a:p>
          <a:p>
            <a:pPr marL="0" lvl="1"/>
            <a:r>
              <a:rPr lang="zh-CN" altLang="en-US" sz="4400">
                <a:sym typeface="+mn-ea"/>
              </a:rPr>
              <a:t>镜头的选择</a:t>
            </a:r>
            <a:r>
              <a:rPr lang="zh-CN" altLang="en-US" sz="2400">
                <a:sym typeface="+mn-ea"/>
              </a:rPr>
              <a:t>（主讲镜头）</a:t>
            </a:r>
            <a:endParaRPr lang="zh-CN" altLang="en-US" sz="2400">
              <a:sym typeface="+mn-ea"/>
            </a:endParaRPr>
          </a:p>
          <a:p>
            <a:endParaRPr lang="zh-CN" altLang="en-US" sz="4400"/>
          </a:p>
        </p:txBody>
      </p:sp>
      <p:sp>
        <p:nvSpPr>
          <p:cNvPr id="5" name="文本框 4"/>
          <p:cNvSpPr txBox="1"/>
          <p:nvPr/>
        </p:nvSpPr>
        <p:spPr>
          <a:xfrm>
            <a:off x="3401695" y="1518285"/>
            <a:ext cx="5596255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/>
              <a:t>	  </a:t>
            </a:r>
            <a:r>
              <a:rPr lang="zh-CN" altLang="en-US" sz="4400"/>
              <a:t>↓</a:t>
            </a:r>
            <a:endParaRPr lang="zh-CN" altLang="en-US" sz="4400"/>
          </a:p>
          <a:p>
            <a:r>
              <a:rPr lang="zh-CN" altLang="en-US" sz="4400"/>
              <a:t>虚化、曝光量？</a:t>
            </a:r>
            <a:endParaRPr lang="zh-CN" altLang="en-US" sz="4400"/>
          </a:p>
          <a:p>
            <a:r>
              <a:rPr lang="en-US" altLang="zh-CN" sz="1400">
                <a:sym typeface="+mn-ea"/>
              </a:rPr>
              <a:t>H</a:t>
            </a:r>
            <a:r>
              <a:rPr lang="zh-CN" altLang="en-US" sz="1400">
                <a:sym typeface="+mn-ea"/>
              </a:rPr>
              <a:t>=0.8/</a:t>
            </a:r>
            <a:r>
              <a:rPr lang="en-US" altLang="zh-CN" sz="1400">
                <a:sym typeface="+mn-ea"/>
              </a:rPr>
              <a:t>S</a:t>
            </a:r>
            <a:r>
              <a:rPr lang="zh-CN" altLang="en-US" sz="1400">
                <a:sym typeface="+mn-ea"/>
              </a:rPr>
              <a:t>（S感光度，H为曝光量）</a:t>
            </a:r>
            <a:endParaRPr lang="zh-CN" altLang="en-US" sz="1400"/>
          </a:p>
          <a:p>
            <a:endParaRPr lang="zh-CN" altLang="en-US" sz="1400"/>
          </a:p>
        </p:txBody>
      </p:sp>
      <p:sp>
        <p:nvSpPr>
          <p:cNvPr id="6" name="文本框 5"/>
          <p:cNvSpPr txBox="1"/>
          <p:nvPr/>
        </p:nvSpPr>
        <p:spPr>
          <a:xfrm>
            <a:off x="3890645" y="695325"/>
            <a:ext cx="3150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4400"/>
              <a:t>   </a:t>
            </a:r>
            <a:r>
              <a:rPr lang="zh-CN" altLang="en-US" sz="4400"/>
              <a:t>光圈</a:t>
            </a:r>
            <a:endParaRPr lang="zh-CN" altLang="en-US" sz="4400"/>
          </a:p>
        </p:txBody>
      </p:sp>
      <p:sp>
        <p:nvSpPr>
          <p:cNvPr id="7" name="文本框 6"/>
          <p:cNvSpPr txBox="1"/>
          <p:nvPr/>
        </p:nvSpPr>
        <p:spPr>
          <a:xfrm>
            <a:off x="3093085" y="132715"/>
            <a:ext cx="4754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影响人像成像的因素？很多，我们只讨论一个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01695" y="787400"/>
            <a:ext cx="4915535" cy="5835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p>
            <a:pPr algn="l"/>
            <a:r>
              <a:rPr lang="zh-CN" altLang="en-US" sz="3200">
                <a:solidFill>
                  <a:schemeClr val="tx1"/>
                </a:solidFill>
              </a:rPr>
              <a:t>虚化意义？</a:t>
            </a:r>
            <a:endParaRPr lang="zh-CN" altLang="en-US" sz="3200">
              <a:solidFill>
                <a:schemeClr val="tx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40" y="2567305"/>
            <a:ext cx="5923915" cy="395287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401695" y="1463675"/>
            <a:ext cx="4915535" cy="9220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p>
            <a:pPr algn="l"/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、突出主体，渲染氛围，伪立体感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总结：为了符合大众普遍的审美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5" grpId="0"/>
      <p:bldP spid="3" grpId="0"/>
      <p:bldP spid="9" grpId="0" bldLvl="0" animBg="1"/>
      <p:bldP spid="1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556704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光圈  </a:t>
            </a:r>
            <a:r>
              <a:rPr lang="en-US" altLang="zh-CN" sz="2800"/>
              <a:t>F/ </a:t>
            </a:r>
            <a:r>
              <a:rPr lang="zh-CN" altLang="en-US" sz="2800"/>
              <a:t>这个</a:t>
            </a:r>
            <a:r>
              <a:rPr lang="en-US" altLang="zh-CN" sz="2800"/>
              <a:t>/</a:t>
            </a:r>
            <a:r>
              <a:rPr lang="zh-CN" altLang="en-US" sz="2800"/>
              <a:t>啥意思？</a:t>
            </a:r>
            <a:endParaRPr lang="zh-CN" altLang="en-US" sz="2800"/>
          </a:p>
        </p:txBody>
      </p:sp>
      <p:sp>
        <p:nvSpPr>
          <p:cNvPr id="2" name="文本框 1"/>
          <p:cNvSpPr txBox="1"/>
          <p:nvPr/>
        </p:nvSpPr>
        <p:spPr>
          <a:xfrm>
            <a:off x="3346450" y="1409065"/>
            <a:ext cx="4853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3200"/>
              <a:t>光圈值</a:t>
            </a:r>
            <a:r>
              <a:rPr lang="en-US" altLang="zh-CN" sz="3200"/>
              <a:t>F/= </a:t>
            </a:r>
            <a:r>
              <a:rPr lang="zh-CN" altLang="en-US" sz="3200"/>
              <a:t>焦距</a:t>
            </a:r>
            <a:r>
              <a:rPr lang="en-US" altLang="zh-CN" sz="3200"/>
              <a:t>/</a:t>
            </a:r>
            <a:r>
              <a:rPr lang="zh-CN" altLang="en-US" sz="3200"/>
              <a:t>孔径</a:t>
            </a:r>
            <a:endParaRPr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3346450" y="2313940"/>
            <a:ext cx="39801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/>
              <a:t>口头上的光圈越大，指的光圈</a:t>
            </a:r>
            <a:r>
              <a:rPr lang="en-US" altLang="zh-CN"/>
              <a:t>F</a:t>
            </a:r>
            <a:r>
              <a:rPr lang="zh-CN" altLang="en-US"/>
              <a:t>值越小</a:t>
            </a:r>
            <a:endParaRPr lang="zh-CN" altLang="en-US"/>
          </a:p>
          <a:p>
            <a:pPr algn="l"/>
            <a:r>
              <a:rPr lang="zh-CN" altLang="en-US"/>
              <a:t>即：</a:t>
            </a:r>
            <a:r>
              <a:rPr lang="en-US" altLang="zh-CN"/>
              <a:t>f /2.8&gt;  f/4&gt; f/5.6&gt; f/8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330" y="5407025"/>
            <a:ext cx="6187440" cy="10712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90385" y="2776855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纸筒演示！</a:t>
            </a:r>
            <a:endParaRPr lang="zh-CN" altLang="en-US" sz="2800"/>
          </a:p>
        </p:txBody>
      </p:sp>
      <p:sp>
        <p:nvSpPr>
          <p:cNvPr id="10" name="文本框 9"/>
          <p:cNvSpPr txBox="1"/>
          <p:nvPr/>
        </p:nvSpPr>
        <p:spPr>
          <a:xfrm>
            <a:off x="3346450" y="2930525"/>
            <a:ext cx="3543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如</a:t>
            </a:r>
            <a:r>
              <a:rPr lang="en-US" altLang="zh-CN"/>
              <a:t>NIKKOR 18-105mm f/3.5-f/5.6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3418205" y="3298825"/>
            <a:ext cx="3385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何谓变焦定光圈呢？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18205" y="3604260"/>
            <a:ext cx="55676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如</a:t>
            </a:r>
            <a:r>
              <a:rPr lang="en-US" altLang="zh-CN"/>
              <a:t>:</a:t>
            </a:r>
            <a:r>
              <a:rPr lang="zh-CN" altLang="en-US"/>
              <a:t>佳能</a:t>
            </a:r>
            <a:r>
              <a:rPr lang="en-US" altLang="zh-CN"/>
              <a:t>EF 70-200mm f/2.8(</a:t>
            </a:r>
            <a:r>
              <a:rPr lang="zh-CN" altLang="en-US"/>
              <a:t>恒定光圈</a:t>
            </a:r>
            <a:r>
              <a:rPr lang="en-US" altLang="zh-CN"/>
              <a:t>) L IS USM II</a:t>
            </a:r>
            <a:endParaRPr lang="en-US" altLang="zh-CN"/>
          </a:p>
          <a:p>
            <a:r>
              <a:rPr lang="zh-CN" altLang="en-US"/>
              <a:t>（爱死小白兔）</a:t>
            </a:r>
            <a:endParaRPr lang="zh-CN" altLang="en-US"/>
          </a:p>
          <a:p>
            <a:r>
              <a:rPr lang="en-US" altLang="zh-CN"/>
              <a:t>L</a:t>
            </a:r>
            <a:r>
              <a:rPr lang="zh-CN" altLang="en-US"/>
              <a:t>：专业级 </a:t>
            </a:r>
            <a:r>
              <a:rPr lang="en-US" altLang="zh-CN"/>
              <a:t>IS</a:t>
            </a:r>
            <a:r>
              <a:rPr lang="zh-CN" altLang="en-US"/>
              <a:t>：防抖 </a:t>
            </a:r>
            <a:r>
              <a:rPr lang="en-US" altLang="zh-CN"/>
              <a:t>USM</a:t>
            </a:r>
            <a:r>
              <a:rPr lang="zh-CN" altLang="en-US"/>
              <a:t>：超声波马达（快、安静） </a:t>
            </a:r>
            <a:endParaRPr lang="zh-CN" altLang="en-US"/>
          </a:p>
          <a:p>
            <a:r>
              <a:rPr lang="en-US" altLang="zh-CN"/>
              <a:t>II</a:t>
            </a:r>
            <a:r>
              <a:rPr lang="zh-CN" altLang="en-US"/>
              <a:t>：第二代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418205" y="4803140"/>
            <a:ext cx="4467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始终能保持在最大光圈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036945" y="4803140"/>
            <a:ext cx="3078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/>
              <a:t>WHY? </a:t>
            </a:r>
            <a:r>
              <a:rPr lang="zh-CN" altLang="en-US" sz="2400"/>
              <a:t>看公式，</a:t>
            </a:r>
            <a:r>
              <a:rPr lang="zh-CN" altLang="en-US" sz="1400"/>
              <a:t>相对恒定</a:t>
            </a:r>
            <a:endParaRPr lang="zh-CN" altLang="en-US" sz="140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585" y="2091690"/>
            <a:ext cx="4725035" cy="267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31927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光圈</a:t>
            </a:r>
            <a:endParaRPr lang="zh-CN" altLang="en-US" sz="4400"/>
          </a:p>
        </p:txBody>
      </p:sp>
      <p:sp>
        <p:nvSpPr>
          <p:cNvPr id="2" name="文本框 1"/>
          <p:cNvSpPr txBox="1"/>
          <p:nvPr/>
        </p:nvSpPr>
        <p:spPr>
          <a:xfrm>
            <a:off x="3380105" y="1417320"/>
            <a:ext cx="536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A</a:t>
            </a:r>
            <a:r>
              <a:rPr lang="zh-CN" altLang="en-US"/>
              <a:t>：iPhone     X                </a:t>
            </a:r>
            <a:r>
              <a:rPr lang="en-US" altLang="zh-CN"/>
              <a:t>ƒ/1.8-2.4  7-20cm </a:t>
            </a:r>
            <a:r>
              <a:rPr lang="zh-CN" altLang="en-US"/>
              <a:t>小物件</a:t>
            </a: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3346450" y="1883410"/>
            <a:ext cx="5834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 B</a:t>
            </a:r>
            <a:r>
              <a:rPr lang="zh-CN" altLang="en-US"/>
              <a:t>：</a:t>
            </a:r>
            <a:r>
              <a:rPr lang="en-US" altLang="zh-CN"/>
              <a:t>NIKKOR</a:t>
            </a:r>
            <a:r>
              <a:rPr lang="zh-CN" altLang="en-US"/>
              <a:t> </a:t>
            </a:r>
            <a:r>
              <a:rPr lang="en-US" altLang="zh-CN"/>
              <a:t>18-105mm </a:t>
            </a:r>
            <a:r>
              <a:rPr lang="zh-CN" altLang="en-US"/>
              <a:t> </a:t>
            </a:r>
            <a:r>
              <a:rPr lang="en-US" altLang="zh-CN"/>
              <a:t>ƒ/3.5-5.6   </a:t>
            </a:r>
            <a:r>
              <a:rPr lang="zh-CN" altLang="en-US"/>
              <a:t>长焦端可以大头照</a:t>
            </a:r>
            <a:r>
              <a:rPr lang="en-US" altLang="zh-CN"/>
              <a:t>  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473450" y="2528570"/>
            <a:ext cx="3230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虚化效果比</a:t>
            </a:r>
            <a:r>
              <a:rPr lang="en-US" altLang="zh-CN"/>
              <a:t>B</a:t>
            </a:r>
            <a:r>
              <a:rPr lang="zh-CN" altLang="en-US"/>
              <a:t>好？虚化因素？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80105" y="3307715"/>
            <a:ext cx="3806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i="1"/>
              <a:t>口诀：焦长圈大，站的近，离得远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49320" y="3966210"/>
            <a:ext cx="454596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    Ⅰ.</a:t>
            </a:r>
            <a:r>
              <a:rPr lang="zh-CN" altLang="en-US"/>
              <a:t>所谓焦长，如果你用的是变焦镜头，那么长焦距拍的前后虚化比短焦距的厉害。</a:t>
            </a:r>
            <a:endParaRPr lang="zh-CN" altLang="en-US"/>
          </a:p>
          <a:p>
            <a:pPr algn="l"/>
            <a:r>
              <a:rPr lang="en-US" altLang="zh-CN"/>
              <a:t>    Ⅱ.</a:t>
            </a:r>
            <a:r>
              <a:rPr lang="zh-CN" altLang="en-US"/>
              <a:t>圈大，就不解释了，大光圈。 </a:t>
            </a:r>
            <a:endParaRPr lang="zh-CN" altLang="en-US"/>
          </a:p>
          <a:p>
            <a:pPr algn="l"/>
            <a:r>
              <a:rPr lang="en-US" altLang="zh-CN"/>
              <a:t>    Ⅲ.</a:t>
            </a:r>
            <a:r>
              <a:rPr lang="zh-CN" altLang="en-US"/>
              <a:t>站得近，就是近距离拍摄对象。被拍摄对象越近，虚化效果越好。</a:t>
            </a:r>
            <a:endParaRPr lang="zh-CN" altLang="en-US"/>
          </a:p>
          <a:p>
            <a:pPr algn="l"/>
            <a:r>
              <a:rPr lang="en-US" altLang="zh-CN"/>
              <a:t>    Ⅳ.</a:t>
            </a:r>
            <a:r>
              <a:rPr lang="zh-CN" altLang="en-US"/>
              <a:t>离得远，就是被拍摄的主体离被虚化的对象距离越远越好。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31927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光圈</a:t>
            </a:r>
            <a:endParaRPr lang="zh-CN" altLang="en-US" sz="4400"/>
          </a:p>
        </p:txBody>
      </p:sp>
      <p:sp>
        <p:nvSpPr>
          <p:cNvPr id="2" name="文本框 1"/>
          <p:cNvSpPr txBox="1"/>
          <p:nvPr/>
        </p:nvSpPr>
        <p:spPr>
          <a:xfrm>
            <a:off x="3346450" y="1372870"/>
            <a:ext cx="301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/>
              <a:t>18-105</a:t>
            </a:r>
            <a:r>
              <a:rPr lang="zh-CN"/>
              <a:t>大头照，显不出身材</a:t>
            </a: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361430" y="1372870"/>
            <a:ext cx="2456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爱死小白兔价格：</a:t>
            </a:r>
            <a:r>
              <a:rPr lang="en-US" altLang="zh-CN"/>
              <a:t>1.29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3238500" y="1978025"/>
            <a:ext cx="60883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定焦：35mm 1.8g 、50mm f/1.8</a:t>
            </a:r>
            <a:r>
              <a:rPr lang="en-US" altLang="zh-CN"/>
              <a:t>g</a:t>
            </a:r>
            <a:r>
              <a:rPr lang="zh-CN" altLang="en-US"/>
              <a:t>（佳能小痰盂就是这款）</a:t>
            </a:r>
            <a:endParaRPr lang="zh-CN" altLang="en-US"/>
          </a:p>
          <a:p>
            <a:pPr algn="l"/>
            <a:r>
              <a:rPr lang="en-US" altLang="zh-CN"/>
              <a:t> 500-1500R  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298190" y="2623185"/>
            <a:ext cx="5199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g:</a:t>
            </a:r>
            <a:r>
              <a:rPr lang="zh-CN" altLang="en-US">
                <a:sym typeface="+mn-ea"/>
              </a:rPr>
              <a:t>带马达 </a:t>
            </a:r>
            <a:r>
              <a:rPr lang="en-US" altLang="zh-CN">
                <a:sym typeface="+mn-ea"/>
              </a:rPr>
              <a:t>d:</a:t>
            </a:r>
            <a:r>
              <a:rPr lang="zh-CN" altLang="en-US">
                <a:sym typeface="+mn-ea"/>
              </a:rPr>
              <a:t>不带马达。带马达，听着舒服。（贵）</a:t>
            </a: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245" y="3181985"/>
            <a:ext cx="2666365" cy="200025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3181985"/>
            <a:ext cx="2666365" cy="20002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3413125" y="5492115"/>
            <a:ext cx="2832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缺点：变焦全靠走</a:t>
            </a:r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413125" y="5994400"/>
            <a:ext cx="44538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 i="1"/>
              <a:t>不走寻常路：国产头</a:t>
            </a:r>
            <a:r>
              <a:rPr lang="en-US" altLang="zh-CN" b="1" i="1"/>
              <a:t>+</a:t>
            </a:r>
            <a:r>
              <a:rPr lang="zh-CN" altLang="en-US" b="1" i="1"/>
              <a:t>卡口转换器（腾龙）</a:t>
            </a:r>
            <a:endParaRPr lang="zh-CN" altLang="en-US" b="1" i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31927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光圈</a:t>
            </a:r>
            <a:endParaRPr lang="zh-CN" altLang="en-US" sz="4400"/>
          </a:p>
        </p:txBody>
      </p:sp>
      <p:sp>
        <p:nvSpPr>
          <p:cNvPr id="2" name="文本框 1"/>
          <p:cNvSpPr txBox="1"/>
          <p:nvPr/>
        </p:nvSpPr>
        <p:spPr>
          <a:xfrm>
            <a:off x="4925695" y="757555"/>
            <a:ext cx="406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/>
              <a:t>选品牌，佳能还是尼康？成龙还是力宏</a:t>
            </a:r>
            <a:endParaRPr lang="zh-CN"/>
          </a:p>
        </p:txBody>
      </p:sp>
      <p:sp>
        <p:nvSpPr>
          <p:cNvPr id="4" name="文本框 3"/>
          <p:cNvSpPr txBox="1"/>
          <p:nvPr/>
        </p:nvSpPr>
        <p:spPr>
          <a:xfrm>
            <a:off x="6259195" y="1229995"/>
            <a:ext cx="27355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i="1"/>
              <a:t>建议：看圈子。换着玩</a:t>
            </a:r>
            <a:endParaRPr lang="zh-CN" altLang="en-US" sz="2000" b="1" i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35" y="1125855"/>
            <a:ext cx="5523865" cy="36855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205" y="2928620"/>
            <a:ext cx="5714365" cy="380936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837045" y="2413000"/>
            <a:ext cx="157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两张</a:t>
            </a:r>
            <a:r>
              <a:rPr lang="en-US" altLang="zh-CN"/>
              <a:t>50</a:t>
            </a:r>
            <a:r>
              <a:rPr lang="zh-CN" altLang="en-US"/>
              <a:t>的片子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2" descr="H:\FOUNDESIGN\PPT\JPG\内页底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5" name="矩形 5"/>
          <p:cNvSpPr/>
          <p:nvPr/>
        </p:nvSpPr>
        <p:spPr>
          <a:xfrm>
            <a:off x="684213" y="1125538"/>
            <a:ext cx="19510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PHOTOGRAPHER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9" name="矩形 9"/>
          <p:cNvSpPr/>
          <p:nvPr/>
        </p:nvSpPr>
        <p:spPr>
          <a:xfrm>
            <a:off x="1034733" y="1463358"/>
            <a:ext cx="1249680" cy="52197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拍人像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00" name="矩形 10"/>
          <p:cNvSpPr/>
          <p:nvPr/>
        </p:nvSpPr>
        <p:spPr>
          <a:xfrm>
            <a:off x="425133" y="3771900"/>
            <a:ext cx="2468880" cy="3683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选购到适合自己的相机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418205" y="461645"/>
            <a:ext cx="31927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/>
              <a:t>光圈</a:t>
            </a:r>
            <a:endParaRPr lang="zh-CN" altLang="en-US" sz="4400"/>
          </a:p>
        </p:txBody>
      </p:sp>
      <p:sp>
        <p:nvSpPr>
          <p:cNvPr id="2" name="文本框 1"/>
          <p:cNvSpPr txBox="1"/>
          <p:nvPr/>
        </p:nvSpPr>
        <p:spPr>
          <a:xfrm>
            <a:off x="3346450" y="1372870"/>
            <a:ext cx="490537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/>
              <a:t>入门推荐：</a:t>
            </a:r>
            <a:endParaRPr lang="zh-CN"/>
          </a:p>
          <a:p>
            <a:pPr algn="l"/>
            <a:r>
              <a:rPr lang="zh-CN"/>
              <a:t>Nikon D</a:t>
            </a:r>
            <a:r>
              <a:rPr lang="en-US" altLang="zh-CN"/>
              <a:t>3500/3400</a:t>
            </a:r>
            <a:r>
              <a:rPr lang="zh-CN"/>
              <a:t> </a:t>
            </a:r>
            <a:r>
              <a:rPr lang="en-US" altLang="zh-CN"/>
              <a:t>18-105mm  </a:t>
            </a:r>
            <a:endParaRPr lang="en-US" altLang="zh-CN"/>
          </a:p>
          <a:p>
            <a:pPr algn="l"/>
            <a:r>
              <a:rPr lang="en-US" altLang="zh-CN"/>
              <a:t>3400</a:t>
            </a:r>
            <a:r>
              <a:rPr lang="zh-CN" altLang="en-US"/>
              <a:t>：</a:t>
            </a:r>
            <a:r>
              <a:rPr lang="en-US" altLang="zh-CN"/>
              <a:t>3500R</a:t>
            </a:r>
            <a:r>
              <a:rPr lang="zh-CN" altLang="en-US"/>
              <a:t>左右</a:t>
            </a:r>
            <a:endParaRPr lang="zh-CN" altLang="en-US"/>
          </a:p>
          <a:p>
            <a:pPr algn="l"/>
            <a:r>
              <a:rPr lang="en-US" altLang="zh-CN"/>
              <a:t>3500</a:t>
            </a:r>
            <a:r>
              <a:rPr lang="zh-CN" altLang="en-US"/>
              <a:t>：未上市，估价也就</a:t>
            </a:r>
            <a:r>
              <a:rPr lang="en-US" altLang="zh-CN"/>
              <a:t>3500R</a:t>
            </a:r>
            <a:r>
              <a:rPr lang="zh-CN" altLang="en-US"/>
              <a:t>左右</a:t>
            </a:r>
            <a:endParaRPr lang="zh-CN" altLang="en-US"/>
          </a:p>
          <a:p>
            <a:pPr algn="l"/>
            <a:r>
              <a:rPr lang="zh-CN" altLang="en-US"/>
              <a:t>佳能</a:t>
            </a:r>
            <a:r>
              <a:rPr lang="en-US" altLang="zh-CN"/>
              <a:t>700d 18-55mm  </a:t>
            </a:r>
            <a:r>
              <a:rPr lang="zh-CN" altLang="en-US"/>
              <a:t>3478</a:t>
            </a:r>
            <a:r>
              <a:rPr lang="en-US" altLang="zh-CN"/>
              <a:t>R</a:t>
            </a:r>
            <a:endParaRPr lang="en-US" altLang="zh-CN"/>
          </a:p>
          <a:p>
            <a:pPr algn="l"/>
            <a:r>
              <a:rPr lang="en-US" altLang="zh-CN"/>
              <a:t>800d 18-55 </a:t>
            </a:r>
            <a:r>
              <a:rPr lang="zh-CN" altLang="en-US"/>
              <a:t>估计</a:t>
            </a:r>
            <a:r>
              <a:rPr lang="en-US" altLang="zh-CN"/>
              <a:t>5000R</a:t>
            </a:r>
            <a:endParaRPr lang="en-US" altLang="zh-CN"/>
          </a:p>
          <a:p>
            <a:pPr algn="l"/>
            <a:endParaRPr lang="zh-CN" altLang="en-US"/>
          </a:p>
          <a:p>
            <a:pPr algn="l"/>
            <a:r>
              <a:rPr lang="zh-CN" altLang="en-US"/>
              <a:t> </a:t>
            </a:r>
            <a:r>
              <a:rPr lang="en-US" altLang="zh-CN"/>
              <a:t>	</a:t>
            </a:r>
            <a:r>
              <a:rPr lang="zh-CN"/>
              <a:t> </a:t>
            </a:r>
            <a:endParaRPr lang="zh-CN"/>
          </a:p>
          <a:p>
            <a:pPr algn="l"/>
            <a:endParaRPr lang="zh-CN"/>
          </a:p>
        </p:txBody>
      </p:sp>
      <p:sp>
        <p:nvSpPr>
          <p:cNvPr id="3" name="文本框 2"/>
          <p:cNvSpPr txBox="1"/>
          <p:nvPr/>
        </p:nvSpPr>
        <p:spPr>
          <a:xfrm>
            <a:off x="3346450" y="5937885"/>
            <a:ext cx="29413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i="1">
                <a:sym typeface="+mn-ea"/>
              </a:rPr>
              <a:t>以上推荐为入门经济家庭版</a:t>
            </a:r>
            <a:endParaRPr lang="zh-CN" altLang="en-US" b="1" i="1"/>
          </a:p>
          <a:p>
            <a:pPr algn="l"/>
            <a:r>
              <a:rPr lang="zh-CN" altLang="en-US" b="1" i="1">
                <a:sym typeface="+mn-ea"/>
              </a:rPr>
              <a:t>入坑需谨慎，有钱上全幅</a:t>
            </a:r>
            <a:endParaRPr lang="zh-CN" altLang="en-US" b="1" i="1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565" y="3145790"/>
            <a:ext cx="3284855" cy="279209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430" y="3145790"/>
            <a:ext cx="3340100" cy="2792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1879</Words>
  <Application>WPS 演示</Application>
  <PresentationFormat>全屏显示(4:3)</PresentationFormat>
  <Paragraphs>278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默认设计模板</vt:lpstr>
      <vt:lpstr>自定义设计方案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请在此处填写作品信息（此页非设计页）</dc:title>
  <dc:creator>Administrator</dc:creator>
  <cp:lastModifiedBy>joey</cp:lastModifiedBy>
  <cp:revision>158</cp:revision>
  <dcterms:created xsi:type="dcterms:W3CDTF">2012-09-21T09:22:00Z</dcterms:created>
  <dcterms:modified xsi:type="dcterms:W3CDTF">2018-01-14T09:42:24Z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